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57" r:id="rId4"/>
    <p:sldId id="272" r:id="rId5"/>
    <p:sldId id="258" r:id="rId6"/>
    <p:sldId id="259" r:id="rId7"/>
    <p:sldId id="279" r:id="rId8"/>
    <p:sldId id="280" r:id="rId9"/>
    <p:sldId id="281" r:id="rId10"/>
    <p:sldId id="282" r:id="rId11"/>
    <p:sldId id="260" r:id="rId12"/>
    <p:sldId id="261" r:id="rId13"/>
    <p:sldId id="262" r:id="rId14"/>
    <p:sldId id="263" r:id="rId15"/>
    <p:sldId id="265" r:id="rId16"/>
    <p:sldId id="270" r:id="rId17"/>
    <p:sldId id="276" r:id="rId18"/>
    <p:sldId id="264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5B95-D018-4ABB-8F96-E5956F670990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1D650-4309-49AA-9073-3CBCBE1ACF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10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1D650-4309-49AA-9073-3CBCBE1ACF27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1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6306-D571-44AF-8F7B-364515354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EC7EB-548A-4704-820A-BC711832C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212AC-8289-437A-8C35-C26D612B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4D4F0-9D7C-4975-BE27-9D7A7260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D6604-6206-4BAA-802B-1A046D22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37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4BE28-575B-4AF3-9814-2C123B27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1EFF7-CF45-40E3-81FA-DEA36BBAE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C73BF-3ACD-4AD1-BE12-FEEC7EBC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57FB0-53C7-4606-BF37-02C62230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B4BDA-E66A-444C-B106-F8594859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24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21B276-A286-46DF-912D-50115129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6BD31-397A-4A7F-A89D-07BDBBBBF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8C239-E29A-4B51-9E27-9C9DC1B6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030F4-F257-4F35-B298-92D68E4E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047B3-9F7D-4A43-8F33-E3E25DBB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600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5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9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40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3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80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9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01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2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458E-7A65-40A8-B9B9-80526980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7BAB0-7F51-4528-9F8A-D6C85C06D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CD711-5169-435E-A70A-2170364EF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3B549-8CF1-4CB0-A8B4-372187FA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4677A-8AC1-4CB5-94B9-33E589E5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425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072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91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8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8032-D203-4B37-91EB-6608C89B2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B170F-550A-47BD-90E6-6041B15FD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11A-F3AC-4D3A-9FD7-B0190031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DDA-253B-4CEB-9EDF-2043BC01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FECC0-E2F6-4491-863B-AF85C233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38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CD95-D626-4573-8830-BC359FCC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59ED-289A-428D-9B22-BB3E5F930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52BFC-BF09-469A-ACAA-1B372FA80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E5EE0-5207-405E-AC1E-BB38CBD0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27A84-7486-425F-8AE2-C35047B5E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96054-2C8F-4963-A65E-39013307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39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5587F-3C07-4DBA-AD02-665B4ECC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4564C-8D5A-4B1D-92DA-1EBA00E6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8705E-A39B-443B-A0F6-369C055B5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F940BB-47B4-4653-B2DC-AE90AC5D7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4C5C9-455D-4207-AC2A-618DE0E96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F4788-2611-4311-9581-BD5D1A3A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D2185-8398-4EA7-A7C0-6B823F1C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26DA0-15C6-4959-A627-BD330EEB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5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385F-1B59-4884-B560-7BE74257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ADAA1-C661-4ABA-B571-63B8EEB1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CAD8A-5447-4335-806B-8AC0C393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27138-5F03-4E1F-8188-3ECF01AF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519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5AEE8-AA87-4DBD-9B2E-887E40C0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975824-E0B1-4DB7-8DD3-6EFEDB6E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758BF-F096-4590-BC54-78D3F6EC9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76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FF3F-6943-42FF-8AFA-A24F4B282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6BD44-E747-4152-85BB-060A279C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E90EA-E862-4E07-89BC-6FB9F71FA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A6E56-4B99-4041-AEAE-6E028E00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7B251-D1D1-47C8-98F3-B76B6ABB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A3BFA-2779-47B3-8715-92DE7093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62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4FD69-6C2D-439F-AB27-9B9B16035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B62C5-C47F-4EBA-BCBF-AAEED78F5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70D3D-D690-434B-B559-D00F42D5D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CEF0C-BECA-4FC8-A41F-E158B086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001ED-804E-4A01-965A-E7D09B64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7ADD6-E367-4854-9434-8F680BD9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876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6403E2-567B-42D7-A519-36792CF8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D83D4-9EA3-41EF-9230-9CA5F7819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D14C0-FA5F-4FB5-8E3C-B364F66A7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685C-301E-4448-B684-41B1DD24E8A7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6B5E2-01CB-401D-B11F-25791B5A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CC9A5-F023-4F64-8E37-DB2AD67F5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34D4-5210-4AF1-9FDA-7F4718D1B9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851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A1BBD-3FD5-4391-842E-3901B1C53BB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17E34F-753B-491C-A8CC-4F6F6AB60C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33166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7719-DA18-4F77-AB70-BD2CDD9124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Pulmonary Circulation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8847E-A246-4DAC-B758-A7183B83E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Narsingh Verma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345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5DFE-242D-46B4-93BC-229C329D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527B8-42A1-4D23-A6F5-E011F1313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Physiological Shunt =  Bronchial Circulation Arterio-luminal veins and Thebesian veins </a:t>
            </a:r>
          </a:p>
          <a:p>
            <a:r>
              <a:rPr lang="en-US" dirty="0"/>
              <a:t>Major function is respiratory gas exchange </a:t>
            </a:r>
          </a:p>
          <a:p>
            <a:r>
              <a:rPr lang="en-US" dirty="0"/>
              <a:t>Removal of Emboli</a:t>
            </a:r>
          </a:p>
          <a:p>
            <a:r>
              <a:rPr lang="en-US" dirty="0"/>
              <a:t>Presence of small emboli in pulmonary capillaries may excite J receptors ----reflex increase in pulmonary arterial pressure ----Raised Pulmonary Capillary pressure ----Filtration of emboli out of the capillaries into lung parenchyma---cleared by macrophages </a:t>
            </a:r>
          </a:p>
          <a:p>
            <a:r>
              <a:rPr lang="en-US" dirty="0"/>
              <a:t>Large embolus has blocked medium sized artery—Bronchial artery circulation keeps nourishment ------Embolus may  break into smaller fragments ---cleared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837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564B-3726-4474-A5E0-A58FB0E5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Immunological Functions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5B605-8188-49E4-8ED7-0B5FE8DB2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developed local immunological mechanisms involving vessels and lymphatics</a:t>
            </a:r>
          </a:p>
          <a:p>
            <a:r>
              <a:rPr lang="en-US" dirty="0"/>
              <a:t>Reservoir Function  holds about 18% of total blood Volume, about half of it can be released  when required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3561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FCAD4-70D4-4A70-BB37-8289FB7A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Regulation of Pulmonary Circulation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F2072-D392-4369-815F-4AD0184E6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vessels have rich innervation of Sympathetic  vasoconstrictive nerves  but no resting tone </a:t>
            </a:r>
          </a:p>
          <a:p>
            <a:r>
              <a:rPr lang="en-US" dirty="0"/>
              <a:t>Take part in circulatory reflexes </a:t>
            </a:r>
          </a:p>
          <a:p>
            <a:r>
              <a:rPr lang="en-US" dirty="0"/>
              <a:t>Most of the significant alteration in pulmonary blood flow occurs in response to  local change in partial pressure of  O2</a:t>
            </a:r>
          </a:p>
          <a:p>
            <a:r>
              <a:rPr lang="en-US" dirty="0"/>
              <a:t>Low PO2 produces vasoconstriction = opposite to systemic circulation </a:t>
            </a:r>
          </a:p>
          <a:p>
            <a:r>
              <a:rPr lang="en-US" dirty="0"/>
              <a:t>Blood flow as per ventilation </a:t>
            </a:r>
          </a:p>
          <a:p>
            <a:r>
              <a:rPr lang="en-US" dirty="0"/>
              <a:t>To distribute blood flow to most Oxygenated  Alveoli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1248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BB0B-7AAA-4041-B830-CB2D6E6C0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Tuberculosis is more common in apical regions of the lungs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6396-4821-46ED-A671-D41FA30D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blood flow in apical region </a:t>
            </a:r>
          </a:p>
          <a:p>
            <a:r>
              <a:rPr lang="en-US" dirty="0"/>
              <a:t>Immune system gets weak </a:t>
            </a:r>
          </a:p>
          <a:p>
            <a:r>
              <a:rPr lang="en-US" dirty="0"/>
              <a:t>Comparatively more oxygen is available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837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r>
              <a:rPr lang="en-US" b="1" dirty="0"/>
              <a:t>Pulmonary Edema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00200" y="1920085"/>
            <a:ext cx="4038600" cy="4434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Left-sided heart failure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mitral valve disease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Damage to the pulmonary blood capillary membranes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Infections (pneumonia)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Breathing noxious substances such as chlorine gas or sulfur dioxide gas</a:t>
            </a:r>
          </a:p>
        </p:txBody>
      </p:sp>
      <p:pic>
        <p:nvPicPr>
          <p:cNvPr id="7" name="Picture 2" descr="http://faculty.southwest.tn.edu/rburkett/A&amp;P2%20B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19801" y="2625207"/>
            <a:ext cx="4531699" cy="3394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609601"/>
            <a:ext cx="4038600" cy="5745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Pulmonary Edema Safety Factor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pulmonary capillary pressure must rise from the normal level of 7 mm Hg to more than 28 mm Hg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Safety factor against pulmonary edema of 21 mm Hg.</a:t>
            </a:r>
          </a:p>
          <a:p>
            <a:endParaRPr lang="en-US" dirty="0"/>
          </a:p>
        </p:txBody>
      </p:sp>
      <p:pic>
        <p:nvPicPr>
          <p:cNvPr id="3074" name="Picture 2" descr="C:\Users\Dr Jawad\Desktop\M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82134"/>
            <a:ext cx="4800600" cy="480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Rapidity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Death in Acute Pulmonary Edema</a:t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medical emergency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Acute left-sided heart failure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Pulmonary capillary pressure may rise more than 50 mmHg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Death frequently ensues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less than 30 minutes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severe cases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3D182-6A03-4368-AB5E-21777900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Cerebral Circulation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EDCF-FD76-4F95-8B64-0701CA531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Vital organ</a:t>
            </a:r>
          </a:p>
          <a:p>
            <a:r>
              <a:rPr lang="en-US" dirty="0"/>
              <a:t>Normally utilizes only glucose as fuel</a:t>
            </a:r>
          </a:p>
          <a:p>
            <a:r>
              <a:rPr lang="en-US" dirty="0"/>
              <a:t>Exclusively Aerobic Metabolism</a:t>
            </a:r>
          </a:p>
          <a:p>
            <a:r>
              <a:rPr lang="en-US" dirty="0"/>
              <a:t>Fairly Constant does not participate in </a:t>
            </a:r>
            <a:r>
              <a:rPr lang="en-US" dirty="0" err="1"/>
              <a:t>baro</a:t>
            </a:r>
            <a:r>
              <a:rPr lang="en-US" dirty="0"/>
              <a:t> and chemo reflexes </a:t>
            </a:r>
          </a:p>
          <a:p>
            <a:r>
              <a:rPr lang="en-US" dirty="0"/>
              <a:t>Autoregulated and very few controls </a:t>
            </a:r>
          </a:p>
          <a:p>
            <a:r>
              <a:rPr lang="en-US" dirty="0"/>
              <a:t>Property  of blood vessels </a:t>
            </a:r>
          </a:p>
          <a:p>
            <a:r>
              <a:rPr lang="en-US" dirty="0"/>
              <a:t>High BP----stretching of cerebral arterial wall activates smooth muscle cells ----Vasoconstriction  and CBF remains  Normal  similarly fall in BP------Vasodilation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5788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55790-4479-40CB-B2C9-96993C44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Cerebral blood flow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5B86D-4C7F-4F5A-80B3-4AC9A74AE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 of brain performing task receives more blood supply </a:t>
            </a:r>
          </a:p>
          <a:p>
            <a:r>
              <a:rPr lang="en-US" dirty="0"/>
              <a:t>Only a small part of brain remains active  at </a:t>
            </a:r>
            <a:r>
              <a:rPr lang="en-US" dirty="0" err="1"/>
              <a:t>atime</a:t>
            </a:r>
            <a:r>
              <a:rPr lang="en-US" dirty="0"/>
              <a:t> </a:t>
            </a:r>
          </a:p>
          <a:p>
            <a:r>
              <a:rPr lang="en-US" dirty="0"/>
              <a:t>CBF is about 770ml/mts          15% of cardiac output </a:t>
            </a:r>
          </a:p>
          <a:p>
            <a:r>
              <a:rPr lang="en-US" dirty="0"/>
              <a:t>Grey matter is better supplied than  white matter </a:t>
            </a:r>
          </a:p>
          <a:p>
            <a:r>
              <a:rPr lang="en-US" dirty="0"/>
              <a:t>2 internal carotid artery </a:t>
            </a:r>
          </a:p>
          <a:p>
            <a:r>
              <a:rPr lang="en-US" dirty="0"/>
              <a:t>They give rise anterior and middle cerebral arteries </a:t>
            </a:r>
          </a:p>
          <a:p>
            <a:r>
              <a:rPr lang="en-US" dirty="0"/>
              <a:t>2 vertebral arteries   they unite to farm basilar artery ----2 posterior cerebral artery  connected to an anterior communicating  and 2 posterior communicating artery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242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7790B-9C44-47CC-8C6E-05B447A3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Cercle of Willis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D2D2-8D93-4171-96F2-16D37B94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pairs of cerebral artery and 3 communicating  artery farm the circle of Willis at the base of the brain </a:t>
            </a:r>
          </a:p>
          <a:p>
            <a:r>
              <a:rPr lang="en-IN" dirty="0"/>
              <a:t>Venous drainage is partly in to large subdural sinuses and partly in to paravertebral veins and other cranial veins </a:t>
            </a:r>
          </a:p>
          <a:p>
            <a:r>
              <a:rPr lang="en-IN" dirty="0"/>
              <a:t>Cerebral blood vessels are supplied by sympathetic vasoconstrictor nerves from cervical ganglia</a:t>
            </a:r>
          </a:p>
          <a:p>
            <a:r>
              <a:rPr lang="en-IN" dirty="0"/>
              <a:t>They do have parasympathetic vasodilatory </a:t>
            </a:r>
            <a:r>
              <a:rPr lang="en-IN" dirty="0" err="1"/>
              <a:t>fibers</a:t>
            </a:r>
            <a:r>
              <a:rPr lang="en-IN" dirty="0"/>
              <a:t> and sensory nerve supply </a:t>
            </a:r>
          </a:p>
          <a:p>
            <a:r>
              <a:rPr lang="en-IN" dirty="0"/>
              <a:t>Cerebral blood vessels are highly sensitive to pain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6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6654-1839-4372-A8FE-F1081D08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Systemic Circulation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13E3-768B-45BF-A775-21B8144E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 peripheral Resistance </a:t>
            </a:r>
          </a:p>
          <a:p>
            <a:r>
              <a:rPr lang="en-US" dirty="0"/>
              <a:t>Low pressure </a:t>
            </a:r>
          </a:p>
          <a:p>
            <a:r>
              <a:rPr lang="en-US" dirty="0"/>
              <a:t>Systolic20-25 mm Hg, Diastolic   6 -12 mm Hg  &amp; Mean 15mm Hg</a:t>
            </a:r>
          </a:p>
          <a:p>
            <a:r>
              <a:rPr lang="en-US" dirty="0"/>
              <a:t>Pulmonary  Arterioles  Thin walled, large lumen </a:t>
            </a:r>
          </a:p>
          <a:p>
            <a:r>
              <a:rPr lang="en-US" dirty="0"/>
              <a:t>Pulmonary Capillaries shorter and  wider  and blood flow is pulsatile </a:t>
            </a:r>
          </a:p>
          <a:p>
            <a:r>
              <a:rPr lang="en-US" dirty="0"/>
              <a:t>Gas exchange is across Alveolocapillary membrane </a:t>
            </a:r>
          </a:p>
          <a:p>
            <a:r>
              <a:rPr lang="en-US" dirty="0"/>
              <a:t>No interstitial  tissue fluid</a:t>
            </a:r>
          </a:p>
          <a:p>
            <a:r>
              <a:rPr lang="en-US" dirty="0"/>
              <a:t>Pressure in large pulmonary vein is about 8 mm Hg   </a:t>
            </a:r>
          </a:p>
          <a:p>
            <a:r>
              <a:rPr lang="en-US" dirty="0"/>
              <a:t>Abundant Lymphatics 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5580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82E0-89E9-457F-AAFE-1F61DF0A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Features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E4F7-2353-4400-AB70-787563D5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Blood Brain Barrier   Cerebral capillaries do not  come in contact with neurons</a:t>
            </a:r>
          </a:p>
          <a:p>
            <a:r>
              <a:rPr lang="en-US" dirty="0"/>
              <a:t>Glial cells , mainly astrocytes are interposed between neurons  and blood vessels </a:t>
            </a:r>
          </a:p>
          <a:p>
            <a:r>
              <a:rPr lang="en-US" dirty="0"/>
              <a:t>Cerebral capillaries have a thick basement membrane  and hardly any fenestration, the poorly permeable capillaries and astrocytes provide  physical basis of BBB</a:t>
            </a:r>
          </a:p>
          <a:p>
            <a:r>
              <a:rPr lang="en-US" dirty="0"/>
              <a:t>Transport of substance from blood to brain is slow and limited </a:t>
            </a:r>
          </a:p>
          <a:p>
            <a:r>
              <a:rPr lang="en-US" dirty="0"/>
              <a:t>Permeable for gases </a:t>
            </a:r>
          </a:p>
          <a:p>
            <a:r>
              <a:rPr lang="en-US" dirty="0"/>
              <a:t>Protects from toxic substances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1938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19EFB-D9E7-436B-9213-BF7ADD143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A07BC-B273-4C80-AA81-02119604D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CSF pressure is directly related to JVP</a:t>
            </a:r>
          </a:p>
          <a:p>
            <a:r>
              <a:rPr lang="en-US" dirty="0"/>
              <a:t>If there is rise of intracranial pressure due to a brain tumor veins are first to be affected == Papilledema==Edema of Optic disc </a:t>
            </a:r>
          </a:p>
          <a:p>
            <a:r>
              <a:rPr lang="en-US" dirty="0"/>
              <a:t>Increased PCO2 in plasma increases cerebral blood flow tremendously </a:t>
            </a:r>
          </a:p>
          <a:p>
            <a:r>
              <a:rPr lang="en-US" dirty="0"/>
              <a:t>Increased PO2 produces cerebral vasoconstriction </a:t>
            </a:r>
          </a:p>
          <a:p>
            <a:r>
              <a:rPr lang="en-US" dirty="0"/>
              <a:t>Anesthetic agents decrease cerebral blood flow </a:t>
            </a:r>
          </a:p>
          <a:p>
            <a:r>
              <a:rPr lang="en-US" dirty="0"/>
              <a:t>Supplied by sympathetic, parasympathetic and sensory nerves </a:t>
            </a:r>
          </a:p>
          <a:p>
            <a:r>
              <a:rPr lang="en-US" dirty="0"/>
              <a:t>Blood flow is regulated mainly by PCO2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825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A6B8-2193-4E23-8546-ECCB84E3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control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5FF32-FE27-4DEE-803F-B9F9C0228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Regional adjustment in cerebral blood flow </a:t>
            </a:r>
          </a:p>
          <a:p>
            <a:r>
              <a:rPr lang="en-US" sz="4000" dirty="0"/>
              <a:t>Neuronal metabolic activity leads to localized rise of PCO2 </a:t>
            </a:r>
          </a:p>
          <a:p>
            <a:r>
              <a:rPr lang="en-US" sz="4000" dirty="0"/>
              <a:t>Additionally potassium ions, NO and adenosine are vasodilatory</a:t>
            </a:r>
          </a:p>
          <a:p>
            <a:r>
              <a:rPr lang="en-US" sz="4000" dirty="0"/>
              <a:t>Astrocytes and Glutamate </a:t>
            </a:r>
          </a:p>
          <a:p>
            <a:endParaRPr lang="en-US" sz="4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2258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44A6-F8ED-4DBB-86F8-FB13C563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Cerebral Blood flow in increased Intracranial pressure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FC01-C966-48A1-8720-8D0E95FD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Rise in Intracranial Pressure from the normal level of 8cm H2O to 45cm H2O  causes linear rise in arterial blood pressure although  cerebral blood flow remains constant by autoregulation </a:t>
            </a:r>
          </a:p>
          <a:p>
            <a:r>
              <a:rPr lang="en-US" sz="3600" dirty="0"/>
              <a:t>After 45cm H2O intracranial pressure cerebral blood flow decreases progressively == cerebral ischemia == stimulates the vasomotor center == raises blood pressure  ===  Cushing Reflex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92533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8A7C-D54B-4656-80E3-68B463FF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Flow through liver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F0F97-BCB7-499D-B393-4CE209D4D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Splanchnic  circulation </a:t>
            </a:r>
          </a:p>
          <a:p>
            <a:r>
              <a:rPr lang="en-US" dirty="0"/>
              <a:t>At rest 30 % of the cardiac output </a:t>
            </a:r>
          </a:p>
          <a:p>
            <a:r>
              <a:rPr lang="en-US" dirty="0"/>
              <a:t>Liver receives blood from two sources </a:t>
            </a:r>
          </a:p>
          <a:p>
            <a:r>
              <a:rPr lang="en-US" dirty="0"/>
              <a:t>Hepatic artery  oxygenated blood  </a:t>
            </a:r>
          </a:p>
          <a:p>
            <a:r>
              <a:rPr lang="en-US" dirty="0"/>
              <a:t>Portal vein  deoxygenated but rich in nutrients from  Intestine, pancreas and spleen </a:t>
            </a:r>
          </a:p>
          <a:p>
            <a:r>
              <a:rPr lang="en-US" dirty="0"/>
              <a:t>These two sources mix in distal portions of hepatic sinusoids  ==hepatic vein ==IVC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2334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4FA0-BD2F-4AC0-BE4D-0334193F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</a:t>
            </a:r>
            <a:r>
              <a:rPr lang="en-US" dirty="0" err="1"/>
              <a:t>Hepato</a:t>
            </a:r>
            <a:r>
              <a:rPr lang="en-US" dirty="0"/>
              <a:t> Portal Circulation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8C5BD-8E72-4D94-A83E-C826419E3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Both hepatic artery and portal vein are richly supplied by  sympathetic vasoconstrictor noradrenergic fibers ===tone of precapillary sphincter </a:t>
            </a:r>
          </a:p>
          <a:p>
            <a:r>
              <a:rPr lang="en-US" sz="3600" dirty="0"/>
              <a:t>Metabolic activity of liver ==accumulation of metabolites CO2 and H+ ion ===decreases precapillary sphincter tone ==increased hepatic arterial flow ==portal venous flow decreases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321715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21CF-3762-409A-ACC7-220FB71D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Intestinal Circulation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E2AFE-DB2B-4EC3-9EFE-78B214031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Superior and inferior mesenteric arteries </a:t>
            </a:r>
          </a:p>
          <a:p>
            <a:r>
              <a:rPr lang="en-US" dirty="0"/>
              <a:t>Extensive anastomosis</a:t>
            </a:r>
          </a:p>
          <a:p>
            <a:r>
              <a:rPr lang="en-US" dirty="0"/>
              <a:t>Mucosa receives more blood than serosa </a:t>
            </a:r>
          </a:p>
          <a:p>
            <a:r>
              <a:rPr lang="en-US" dirty="0"/>
              <a:t>Supplied by sympathetic vasoconstrictor nerves </a:t>
            </a:r>
          </a:p>
          <a:p>
            <a:r>
              <a:rPr lang="en-US" dirty="0"/>
              <a:t>Metabolites dilates </a:t>
            </a:r>
          </a:p>
          <a:p>
            <a:r>
              <a:rPr lang="en-US" dirty="0"/>
              <a:t>GI hormones </a:t>
            </a:r>
          </a:p>
          <a:p>
            <a:r>
              <a:rPr lang="en-US" dirty="0"/>
              <a:t>Increase intestinal blood flow== increased portal vein flow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037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C9E9-8AF7-433D-8A49-0C487B45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Splenic circulation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9D6A-C027-4B95-8627-DF3B45188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Splenic artery  supplied by vasoconstrictive sympathetic nerve fibers </a:t>
            </a:r>
          </a:p>
          <a:p>
            <a:r>
              <a:rPr lang="en-US" dirty="0"/>
              <a:t>Veins do have sympathetic  supply </a:t>
            </a:r>
          </a:p>
          <a:p>
            <a:r>
              <a:rPr lang="en-US" dirty="0"/>
              <a:t>Increased sympathetic stimulation to veins </a:t>
            </a:r>
          </a:p>
          <a:p>
            <a:pPr marL="0" indent="0">
              <a:buNone/>
            </a:pPr>
            <a:r>
              <a:rPr lang="en-US" dirty="0"/>
              <a:t> == blood is diverted from spleen to splanchnic circulation </a:t>
            </a:r>
          </a:p>
          <a:p>
            <a:pPr marL="0" indent="0">
              <a:buNone/>
            </a:pPr>
            <a:r>
              <a:rPr lang="en-US"/>
              <a:t>  Act </a:t>
            </a:r>
            <a:r>
              <a:rPr lang="en-US" dirty="0"/>
              <a:t>as reservoir </a:t>
            </a:r>
            <a:r>
              <a:rPr lang="en-US"/>
              <a:t>of blood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4927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2EEA-0688-4D2E-8109-BDAE76AF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Renal circulation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590A-D887-47C1-9B21-76AB6812B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Renal artery </a:t>
            </a:r>
          </a:p>
          <a:p>
            <a:r>
              <a:rPr lang="en-US" dirty="0"/>
              <a:t>High  renal blood flow </a:t>
            </a:r>
          </a:p>
          <a:p>
            <a:r>
              <a:rPr lang="en-US" dirty="0"/>
              <a:t>Cortex receives higher rate of blood flow </a:t>
            </a:r>
          </a:p>
          <a:p>
            <a:r>
              <a:rPr lang="en-US" dirty="0"/>
              <a:t>Afferent Arteriole have high hydrostatic pressure of 60 mm Hg </a:t>
            </a:r>
          </a:p>
          <a:p>
            <a:r>
              <a:rPr lang="en-US" dirty="0"/>
              <a:t>Blood flow through vasa recta is slow == leads to accumulation of Na and other ions == Hyperosmolarity of </a:t>
            </a:r>
            <a:r>
              <a:rPr lang="en-US" dirty="0" err="1"/>
              <a:t>Medula</a:t>
            </a:r>
            <a:r>
              <a:rPr lang="en-US" dirty="0"/>
              <a:t> === Basis  for CCM </a:t>
            </a:r>
          </a:p>
          <a:p>
            <a:r>
              <a:rPr lang="en-US" dirty="0"/>
              <a:t>Renal capillaries have  large pore size ==Fenestrated </a:t>
            </a:r>
          </a:p>
          <a:p>
            <a:r>
              <a:rPr lang="en-US" dirty="0"/>
              <a:t>Afferent arteriole and DCT form JGA</a:t>
            </a:r>
          </a:p>
          <a:p>
            <a:r>
              <a:rPr lang="en-US" dirty="0"/>
              <a:t>Autoregulation of Renal blood flow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4451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81A5-F424-47FA-A07D-090B8A57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Skeletal Muscle Circulation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90CB4-BD75-4DEE-A991-4AAC8694E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Marked 25% variation in blood flow </a:t>
            </a:r>
          </a:p>
          <a:p>
            <a:r>
              <a:rPr lang="en-IN" dirty="0"/>
              <a:t>Richly innervated by sympathetic nerve fibres of two types </a:t>
            </a:r>
          </a:p>
          <a:p>
            <a:r>
              <a:rPr lang="en-IN" dirty="0"/>
              <a:t>Sympathetic noradrenergic fibres with vasoconstrictor effect </a:t>
            </a:r>
          </a:p>
          <a:p>
            <a:r>
              <a:rPr lang="en-IN" dirty="0"/>
              <a:t>Sympathetic cholinergic fibres  with vasodilatory effect </a:t>
            </a:r>
          </a:p>
          <a:p>
            <a:r>
              <a:rPr lang="en-IN" dirty="0"/>
              <a:t>These fibres do not participate  in generalized vasomotor reflex responses because they originate in cerebral cortex and </a:t>
            </a:r>
            <a:r>
              <a:rPr lang="en-IN" dirty="0" err="1"/>
              <a:t>desend</a:t>
            </a:r>
            <a:r>
              <a:rPr lang="en-IN" dirty="0"/>
              <a:t>  with out relaying at vasomotor centre </a:t>
            </a:r>
          </a:p>
          <a:p>
            <a:r>
              <a:rPr lang="en-IN" dirty="0"/>
              <a:t>Precapillary sphincters are highly sensitive to hypoxia, Increased  PCO2 &amp; H+ ion conc.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6889" y="1971676"/>
            <a:ext cx="865822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Comparison of pressures in </a:t>
            </a:r>
            <a:r>
              <a:rPr lang="en-US" sz="4000" b="1" dirty="0"/>
              <a:t>systemic</a:t>
            </a:r>
            <a:r>
              <a:rPr lang="en-US" sz="4000" dirty="0"/>
              <a:t> and </a:t>
            </a:r>
            <a:r>
              <a:rPr lang="en-US" sz="4000" b="1" dirty="0"/>
              <a:t>pulmonary</a:t>
            </a:r>
            <a:r>
              <a:rPr lang="en-US" sz="4000" dirty="0"/>
              <a:t> circulations.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938D0-E76A-44D0-ABE6-152A4BF1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0F01-4518-495B-A2C1-ED10A03B7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Muscle blood flow increases even before exercise begins </a:t>
            </a:r>
          </a:p>
          <a:p>
            <a:r>
              <a:rPr lang="en-US" dirty="0"/>
              <a:t>Thought– Neural reflexes from cortex stimulate sympathetic cholinergic fibers supplying muscle blood vessels ==vasodilation but they supply only arteriovenous channels  not the precapillary sphincters==warm up the muscles  </a:t>
            </a:r>
          </a:p>
          <a:p>
            <a:r>
              <a:rPr lang="en-US" dirty="0"/>
              <a:t>After exercise begins ==exercising muscles start consuming more oxygen and producing more CO2 and </a:t>
            </a:r>
            <a:r>
              <a:rPr lang="en-US" dirty="0" err="1"/>
              <a:t>meatbolites</a:t>
            </a:r>
            <a:r>
              <a:rPr lang="en-US" dirty="0"/>
              <a:t> such as ADP ,Adenosine, hydrogen ions and lactic acids </a:t>
            </a:r>
          </a:p>
          <a:p>
            <a:r>
              <a:rPr lang="en-US" dirty="0"/>
              <a:t>Local </a:t>
            </a:r>
            <a:r>
              <a:rPr lang="en-US" dirty="0" err="1"/>
              <a:t>hypxia</a:t>
            </a:r>
            <a:r>
              <a:rPr lang="en-US" dirty="0"/>
              <a:t> and accumulation of metabolites ==relaxation of precapillary sphincters ==increased  blood flow to capillaries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761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9828-9D93-46F2-BDFB-2D6449FF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blood flow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BBDFF-AC06-4E52-866B-C17423CCA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flow to apex and base of Lungs are different lower at apical region and at base higher than middle segment of lung</a:t>
            </a:r>
          </a:p>
          <a:p>
            <a:r>
              <a:rPr lang="en-US" dirty="0"/>
              <a:t>No interstitial fluid in lungs     Alveoli  remain  dry  to facilitate diffusion of Gases </a:t>
            </a:r>
          </a:p>
          <a:p>
            <a:r>
              <a:rPr lang="en-US" dirty="0"/>
              <a:t>Pulmonary capillary hydrostatic pressure is 10 mmHg and Colloid osmotic pressure of 25 mmHg results in a net suction force of 15mmHg which tends to draw fluid from alveolar interstitial space in to capillaries</a:t>
            </a:r>
          </a:p>
        </p:txBody>
      </p:sp>
    </p:spTree>
    <p:extLst>
      <p:ext uri="{BB962C8B-B14F-4D97-AF65-F5344CB8AC3E}">
        <p14:creationId xmlns:p14="http://schemas.microsoft.com/office/powerpoint/2010/main" val="217160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D8FEE-4F0D-4F67-A8C5-5D15980C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Supra physiological states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D395B-27CE-4D4A-BA8B-FAC46E8E1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Pulmonary capillary Hydrostatic Pressure  Rises  above 25 mmHg Fluid can escape in to Interstitial space </a:t>
            </a:r>
          </a:p>
          <a:p>
            <a:r>
              <a:rPr lang="en-US" dirty="0"/>
              <a:t>This can Happen during Exercise at High altitude </a:t>
            </a:r>
          </a:p>
          <a:p>
            <a:r>
              <a:rPr lang="en-US" dirty="0"/>
              <a:t>Some fluid is trapped between collagen fibers delaying and preventing  pulmonary edema </a:t>
            </a:r>
          </a:p>
          <a:p>
            <a:r>
              <a:rPr lang="en-US" dirty="0"/>
              <a:t>J receptors are also stimulated leading to reflex tachypnea and reduction of skeletal muscle tone </a:t>
            </a:r>
          </a:p>
          <a:p>
            <a:r>
              <a:rPr lang="en-US" dirty="0"/>
              <a:t>AS </a:t>
            </a:r>
            <a:r>
              <a:rPr lang="en-US" dirty="0" err="1"/>
              <a:t>Piantal</a:t>
            </a:r>
            <a:r>
              <a:rPr lang="en-US" dirty="0"/>
              <a:t> postulated that stimulation of J receptors induces Dyspnea which along with reduced muscle tone would discourage exercise preventing pulmonary congestion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078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Effect of Increased Cardiac Output on Pulmonary Blood Flow and Pulmonary Arterial Pressure During Heavy Exercise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heavy exercise, blood flow through the lungs increases fourfold to sevenfold. </a:t>
            </a:r>
          </a:p>
          <a:p>
            <a:r>
              <a:rPr lang="en-US" dirty="0"/>
              <a:t>This extra flow is accommodated in the lungs in three ways: </a:t>
            </a:r>
          </a:p>
          <a:p>
            <a:pPr lvl="2">
              <a:buNone/>
            </a:pPr>
            <a:r>
              <a:rPr lang="en-US" sz="2400" dirty="0">
                <a:solidFill>
                  <a:schemeClr val="tx2"/>
                </a:solidFill>
              </a:rPr>
              <a:t>(1) by increasing the number of open capillaries, </a:t>
            </a:r>
          </a:p>
          <a:p>
            <a:pPr lvl="2">
              <a:buNone/>
            </a:pPr>
            <a:r>
              <a:rPr lang="en-US" sz="2400" dirty="0">
                <a:solidFill>
                  <a:schemeClr val="tx2"/>
                </a:solidFill>
              </a:rPr>
              <a:t>(2) by distending all the capillaries</a:t>
            </a:r>
          </a:p>
          <a:p>
            <a:pPr lvl="2">
              <a:buNone/>
            </a:pPr>
            <a:r>
              <a:rPr lang="en-US" sz="2400" dirty="0">
                <a:solidFill>
                  <a:schemeClr val="tx2"/>
                </a:solidFill>
              </a:rPr>
              <a:t>(3) by increasing the pulmonary arterial pressure.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036476"/>
            <a:ext cx="4038600" cy="566912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Zone 1 blood flow</a:t>
            </a:r>
          </a:p>
          <a:p>
            <a:r>
              <a:rPr lang="en-US" i="1" dirty="0">
                <a:solidFill>
                  <a:srgbClr val="FF0000"/>
                </a:solidFill>
              </a:rPr>
              <a:t>No blood flow during all portions of the cardiac cycle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Zone 1 Blood Flow Occurs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Only Under Abnormal Conditions.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occurs when either the pulmonary systolic arterial pressure is too low or the alveolar pressure is too high to allow flow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Too high alveolar pressure e.g.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Breathing against a positive air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After severe blood loss.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3074" name="Picture 2" descr="C:\Users\Dr Jawad\Desktop\resp\F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378893"/>
            <a:ext cx="4495800" cy="3107509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Zones of Pulmonary Blood Flow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Zones of Pulmonary</a:t>
            </a:r>
            <a:br>
              <a:rPr lang="en-US" sz="4000" b="1" dirty="0"/>
            </a:br>
            <a:r>
              <a:rPr lang="en-US" sz="4000" b="1" dirty="0"/>
              <a:t>Blood Flow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Zone 2 (intermittent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fblood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low)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apices.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normal lungs, this zone is about 10 centimeters above the midlevel of the heart and extends from there to the top of the lungs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Blood flows during systole but not during diastole.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Zone 3 (continuous blood flow throughout the cardiac cycle)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all the lower areas.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from about 10 centimeters above the level of the heart all the way to the  bottom of the lungs,</a:t>
            </a:r>
          </a:p>
          <a:p>
            <a:endParaRPr lang="en-US" dirty="0"/>
          </a:p>
        </p:txBody>
      </p:sp>
      <p:pic>
        <p:nvPicPr>
          <p:cNvPr id="2051" name="Picture 3" descr="C:\Users\Dr Jawad\Desktop\resp\NH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954968"/>
            <a:ext cx="4419600" cy="4369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 lying posture, all lung has got zone 3 .</a:t>
            </a:r>
          </a:p>
        </p:txBody>
      </p:sp>
      <p:pic>
        <p:nvPicPr>
          <p:cNvPr id="32770" name="Picture 2" descr="http://www.globalspine.net/articles/slee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3162300"/>
            <a:ext cx="4381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1600</Words>
  <Application>Microsoft Office PowerPoint</Application>
  <PresentationFormat>Widescreen</PresentationFormat>
  <Paragraphs>171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Constantia</vt:lpstr>
      <vt:lpstr>Times New Roman</vt:lpstr>
      <vt:lpstr>Wingdings</vt:lpstr>
      <vt:lpstr>Wingdings 2</vt:lpstr>
      <vt:lpstr>Office Theme</vt:lpstr>
      <vt:lpstr>Flow</vt:lpstr>
      <vt:lpstr>Pulmonary Circulation</vt:lpstr>
      <vt:lpstr>Differences from Systemic Circulation </vt:lpstr>
      <vt:lpstr>Comparison of pressures in systemic and pulmonary circulations.</vt:lpstr>
      <vt:lpstr>Different blood flow </vt:lpstr>
      <vt:lpstr>Supra physiological states </vt:lpstr>
      <vt:lpstr>Effect of Increased Cardiac Output on Pulmonary Blood Flow and Pulmonary Arterial Pressure During Heavy Exercise </vt:lpstr>
      <vt:lpstr>Zones of Pulmonary Blood Flow</vt:lpstr>
      <vt:lpstr>Zones of Pulmonary Blood Flow</vt:lpstr>
      <vt:lpstr>PowerPoint Presentation</vt:lpstr>
      <vt:lpstr>PowerPoint Presentation</vt:lpstr>
      <vt:lpstr>Immunological Functions </vt:lpstr>
      <vt:lpstr>Regulation of Pulmonary Circulation  </vt:lpstr>
      <vt:lpstr>Why Tuberculosis is more common in apical regions of the lungs </vt:lpstr>
      <vt:lpstr>Pulmonary Edema</vt:lpstr>
      <vt:lpstr>PowerPoint Presentation</vt:lpstr>
      <vt:lpstr>Rapidity of Death in Acute Pulmonary Edema </vt:lpstr>
      <vt:lpstr>Cerebral Circulation </vt:lpstr>
      <vt:lpstr>Cerebral blood flow </vt:lpstr>
      <vt:lpstr>Cercle of Willis </vt:lpstr>
      <vt:lpstr>Special Features </vt:lpstr>
      <vt:lpstr>Regulation </vt:lpstr>
      <vt:lpstr>Local control</vt:lpstr>
      <vt:lpstr>Regulation of Cerebral Blood flow in increased Intracranial pressure </vt:lpstr>
      <vt:lpstr>Blood Flow through liver </vt:lpstr>
      <vt:lpstr>Control of Hepato Portal Circulation</vt:lpstr>
      <vt:lpstr>Intestinal Circulation </vt:lpstr>
      <vt:lpstr>Splenic circulation  </vt:lpstr>
      <vt:lpstr>Renal circulation </vt:lpstr>
      <vt:lpstr>Skeletal Muscle Circulation </vt:lpstr>
      <vt:lpstr>Exercise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Circulation</dc:title>
  <dc:creator>abhinav verma</dc:creator>
  <cp:lastModifiedBy>abhinav verma</cp:lastModifiedBy>
  <cp:revision>36</cp:revision>
  <dcterms:created xsi:type="dcterms:W3CDTF">2020-05-05T01:38:57Z</dcterms:created>
  <dcterms:modified xsi:type="dcterms:W3CDTF">2020-05-06T01:43:07Z</dcterms:modified>
</cp:coreProperties>
</file>